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7"/>
  </p:notesMasterIdLst>
  <p:handoutMasterIdLst>
    <p:handoutMasterId r:id="rId18"/>
  </p:handoutMasterIdLst>
  <p:sldIdLst>
    <p:sldId id="256" r:id="rId5"/>
    <p:sldId id="278" r:id="rId6"/>
    <p:sldId id="279" r:id="rId7"/>
    <p:sldId id="280" r:id="rId8"/>
    <p:sldId id="281" r:id="rId9"/>
    <p:sldId id="282" r:id="rId10"/>
    <p:sldId id="283" r:id="rId11"/>
    <p:sldId id="286" r:id="rId12"/>
    <p:sldId id="287" r:id="rId13"/>
    <p:sldId id="284" r:id="rId14"/>
    <p:sldId id="285" r:id="rId15"/>
    <p:sldId id="288" r:id="rId16"/>
  </p:sldIdLst>
  <p:sldSz cx="12192000" cy="6858000"/>
  <p:notesSz cx="6858000" cy="9144000"/>
  <p:defaultTextStyle>
    <a:defPPr rtl="0">
      <a:defRPr lang="zh-cn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87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84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89422830-C8D1-4D1C-AE5C-AA2D2E64D1C3}" type="datetime1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2023/7/24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FB53ADFC-ABB8-401A-BB24-33FDAFEDCEBD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‹#›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3324930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BCCCEA71-DC42-43D1-8340-DB07629004C9}" type="datetime1">
              <a:rPr lang="zh-CN" altLang="en-US" smtClean="0"/>
              <a:pPr/>
              <a:t>2023/7/24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zh-CN" altLang="en-US" noProof="0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CN" altLang="en-US" noProof="0" dirty="0"/>
              <a:t>单击此处编辑母版文本样式</a:t>
            </a:r>
          </a:p>
          <a:p>
            <a:pPr lvl="1" rtl="0"/>
            <a:r>
              <a:rPr lang="zh-CN" altLang="en-US" noProof="0" dirty="0"/>
              <a:t>第二级</a:t>
            </a:r>
          </a:p>
          <a:p>
            <a:pPr lvl="2" rtl="0"/>
            <a:r>
              <a:rPr lang="zh-CN" altLang="en-US" noProof="0" dirty="0"/>
              <a:t>第三级</a:t>
            </a:r>
          </a:p>
          <a:p>
            <a:pPr lvl="3" rtl="0"/>
            <a:r>
              <a:rPr lang="zh-CN" altLang="en-US" noProof="0" dirty="0"/>
              <a:t>第四级</a:t>
            </a:r>
          </a:p>
          <a:p>
            <a:pPr lvl="4" rtl="0"/>
            <a:r>
              <a:rPr lang="zh-CN" altLang="en-US" noProof="0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4B725628-3A68-42F4-BA86-981817953149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4925861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B725628-3A68-42F4-BA86-981817953149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592577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椭圆形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rtlCol="0" anchor="ctr">
            <a:normAutofit/>
          </a:bodyPr>
          <a:lstStyle>
            <a:lvl1pPr algn="r">
              <a:defRPr sz="5000" spc="200" baseline="0"/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rtlCol="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pPr rtl="0"/>
            <a:r>
              <a:rPr lang="zh-CN" altLang="en-US" noProof="0"/>
              <a:t>单击此处编辑母版副标题样式</a:t>
            </a:r>
            <a:endParaRPr lang="zh-CN" altLang="en-US" noProof="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algn="l">
              <a:defRPr/>
            </a:lvl1pPr>
          </a:lstStyle>
          <a:p>
            <a:fld id="{55E438DA-C1C1-436D-B328-C4FE0E435BA9}" type="datetime1">
              <a:rPr lang="zh-CN" altLang="en-US" smtClean="0"/>
              <a:t>2023/7/24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  <p:cxnSp>
        <p:nvCxnSpPr>
          <p:cNvPr id="8" name="直接连接符​​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垂直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altLang="en-US" noProof="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5D54FD45-E1C3-4B99-92EB-98C3CB1EDE9D}" type="datetime1">
              <a:rPr lang="zh-CN" altLang="en-US" smtClean="0"/>
              <a:t>2023/7/24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 algn="r">
              <a:defRPr/>
            </a:lvl1pPr>
          </a:lstStyle>
          <a:p>
            <a:fld id="{4FAB73BC-B049-4115-A692-8D63A059BFB8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垂直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垂直标题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 rtlCol="0"/>
          <a:lstStyle/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垂直文本占位符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 rtlCol="0"/>
          <a:lstStyle/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altLang="en-US" noProof="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3E4B2CA5-D212-401B-9198-2EFB3AE3B090}" type="datetime1">
              <a:rPr lang="zh-CN" altLang="en-US" smtClean="0"/>
              <a:t>2023/7/24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 algn="r">
              <a:defRPr/>
            </a:lvl1pPr>
          </a:lstStyle>
          <a:p>
            <a:fld id="{4FAB73BC-B049-4115-A692-8D63A059BFB8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  <p:cxnSp>
        <p:nvCxnSpPr>
          <p:cNvPr id="7" name="直接连接符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altLang="en-US" noProof="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B345E382-F411-4D40-ACC0-1970B71C8FEE}" type="datetime1">
              <a:rPr lang="zh-CN" altLang="en-US" smtClean="0"/>
              <a:t>2023/7/24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 algn="r">
              <a:defRPr/>
            </a:lvl1pPr>
          </a:lstStyle>
          <a:p>
            <a:fld id="{4FAB73BC-B049-4115-A692-8D63A059BFB8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长方形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椭圆形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rtlCol="0" anchor="ctr">
            <a:normAutofit/>
          </a:bodyPr>
          <a:lstStyle>
            <a:lvl1pPr algn="r">
              <a:defRPr sz="5000" b="0" spc="200" baseline="0"/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rtlCol="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265504FA-18EA-4D06-A42B-C544E1FC4DF9}" type="datetime1">
              <a:rPr lang="zh-CN" altLang="en-US" smtClean="0"/>
              <a:t>2023/7/24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 algn="r">
              <a:defRPr/>
            </a:lvl1pPr>
          </a:lstStyle>
          <a:p>
            <a:fld id="{4FAB73BC-B049-4115-A692-8D63A059BFB8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  <p:cxnSp>
        <p:nvCxnSpPr>
          <p:cNvPr id="8" name="直接连接符​​(S)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 rtlCol="0"/>
          <a:lstStyle/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 rtlCol="0"/>
          <a:lstStyle/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altLang="en-US" noProof="0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 rtlCol="0"/>
          <a:lstStyle/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altLang="en-US" noProof="0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7076D582-738B-4061-82F3-B2B5F7B1A347}" type="datetime1">
              <a:rPr lang="zh-CN" altLang="en-US" smtClean="0"/>
              <a:t>2023/7/24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 algn="r">
              <a:defRPr/>
            </a:lvl1pPr>
          </a:lstStyle>
          <a:p>
            <a:fld id="{4FAB73BC-B049-4115-A692-8D63A059BFB8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rtlCol="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 rtlCol="0"/>
          <a:lstStyle/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altLang="en-US" noProof="0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rtlCol="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zh-CN" altLang="en-US" noProof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 rtlCol="0"/>
          <a:lstStyle/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altLang="en-US" noProof="0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0815D1BD-8540-42BC-A7A5-B056B903A74C}" type="datetime1">
              <a:rPr lang="zh-CN" altLang="en-US" smtClean="0"/>
              <a:t>2023/7/24</a:t>
            </a:fld>
            <a:endParaRPr lang="zh-CN" altLang="en-US" dirty="0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 algn="r">
              <a:defRPr/>
            </a:lvl1pPr>
          </a:lstStyle>
          <a:p>
            <a:fld id="{4FAB73BC-B049-4115-A692-8D63A059BFB8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B160FE3F-40D0-4B85-8D13-4D049A206A96}" type="datetime1">
              <a:rPr lang="zh-CN" altLang="en-US" smtClean="0"/>
              <a:t>2023/7/24</a:t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 algn="r">
              <a:defRPr/>
            </a:lvl1pPr>
          </a:lstStyle>
          <a:p>
            <a:fld id="{4FAB73BC-B049-4115-A692-8D63A059BFB8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6548CABE-28CB-44D4-8EEB-BCF9D9257D34}" type="datetime1">
              <a:rPr lang="zh-CN" altLang="en-US" smtClean="0"/>
              <a:t>2023/7/24</a:t>
            </a:fld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 algn="r">
              <a:defRPr/>
            </a:lvl1pPr>
          </a:lstStyle>
          <a:p>
            <a:fld id="{4FAB73BC-B049-4115-A692-8D63A059BFB8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带标题的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 rtlCol="0"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 rtlCol="0"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altLang="en-US" noProof="0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 rtlCol="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E8C8EB7F-D040-4A65-9237-416D02451B13}" type="datetime1">
              <a:rPr lang="zh-CN" altLang="en-US" smtClean="0"/>
              <a:t>2023/7/24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 algn="r">
              <a:defRPr/>
            </a:lvl1pPr>
          </a:lstStyle>
          <a:p>
            <a:fld id="{4FAB73BC-B049-4115-A692-8D63A059BFB8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带题注的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rtlCol="0" anchor="ctr">
            <a:normAutofit/>
          </a:bodyPr>
          <a:lstStyle>
            <a:lvl1pPr algn="r">
              <a:defRPr sz="5000" spc="200" baseline="0"/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rtlCol="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67A5F163-0C73-4949-B1B4-3406AE6FCF1A}" type="datetime1">
              <a:rPr lang="zh-CN" altLang="en-US" smtClean="0"/>
              <a:t>2023/7/24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 algn="r">
              <a:defRPr/>
            </a:lvl1pPr>
          </a:lstStyle>
          <a:p>
            <a:fld id="{867E5644-1E61-4311-A31E-84CB9C7AA8A9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  <p:cxnSp>
        <p:nvCxnSpPr>
          <p:cNvPr id="8" name="直接连接符​​(S)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zh-CN" altLang="en-US" noProof="0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 rtl="0"/>
            <a:r>
              <a:rPr lang="zh-CN" altLang="en-US" noProof="0" dirty="0"/>
              <a:t>单击此处编辑母版文本样式</a:t>
            </a:r>
          </a:p>
          <a:p>
            <a:pPr lvl="1" rtl="0"/>
            <a:r>
              <a:rPr lang="zh-CN" altLang="en-US" noProof="0" dirty="0"/>
              <a:t>第二级</a:t>
            </a:r>
          </a:p>
          <a:p>
            <a:pPr lvl="2" rtl="0"/>
            <a:r>
              <a:rPr lang="zh-CN" altLang="en-US" noProof="0" dirty="0"/>
              <a:t>第三级</a:t>
            </a:r>
          </a:p>
          <a:p>
            <a:pPr lvl="3" rtl="0"/>
            <a:r>
              <a:rPr lang="zh-CN" altLang="en-US" noProof="0" dirty="0"/>
              <a:t>第四级</a:t>
            </a:r>
          </a:p>
          <a:p>
            <a:pPr lvl="4" rtl="0"/>
            <a:r>
              <a:rPr lang="zh-CN" altLang="en-US" noProof="0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52C52FE6-5768-4E2B-9946-80D3670FA9BB}" type="datetime1">
              <a:rPr lang="zh-CN" altLang="en-US" smtClean="0"/>
              <a:t>2023/7/24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4FAB73BC-B049-4115-A692-8D63A059BFB8}" type="slidenum">
              <a:rPr lang="en-US" altLang="zh-CN" noProof="0" smtClean="0"/>
              <a:pPr/>
              <a:t>‹#›</a:t>
            </a:fld>
            <a:endParaRPr lang="zh-CN" altLang="en-US" noProof="0" dirty="0"/>
          </a:p>
        </p:txBody>
      </p:sp>
      <p:cxnSp>
        <p:nvCxnSpPr>
          <p:cNvPr id="7" name="直接连接符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Microsoft YaHei UI" panose="020B0503020204020204" pitchFamily="34" charset="-122"/>
          <a:ea typeface="Microsoft YaHei UI" panose="020B0503020204020204" pitchFamily="34" charset="-122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长方形 18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4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30BD1B1-AA22-48F1-B3ED-579CD28460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2444" b="-1"/>
          <a:stretch/>
        </p:blipFill>
        <p:spPr>
          <a:xfrm>
            <a:off x="20" y="975"/>
            <a:ext cx="12191980" cy="6858000"/>
          </a:xfrm>
          <a:prstGeom prst="rect">
            <a:avLst/>
          </a:prstGeom>
        </p:spPr>
      </p:pic>
      <p:sp>
        <p:nvSpPr>
          <p:cNvPr id="21" name="长方形 20">
            <a:extLst>
              <a:ext uri="{FF2B5EF4-FFF2-40B4-BE49-F238E27FC236}">
                <a16:creationId xmlns:a16="http://schemas.microsoft.com/office/drawing/2014/main" id="{EAA48FC5-3C83-4F1B-BC33-DF0B588F8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96786" y="3064931"/>
            <a:ext cx="8295215" cy="2488568"/>
          </a:xfrm>
          <a:prstGeom prst="rect">
            <a:avLst/>
          </a:prstGeom>
          <a:solidFill>
            <a:srgbClr val="000001">
              <a:alpha val="7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DE3D84FB-5D02-47D2-98FD-4F01A02E2A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09349" y="3064931"/>
            <a:ext cx="7501651" cy="1601548"/>
          </a:xfrm>
        </p:spPr>
        <p:txBody>
          <a:bodyPr rtlCol="0" anchor="b">
            <a:normAutofit/>
          </a:bodyPr>
          <a:lstStyle/>
          <a:p>
            <a:pPr algn="l"/>
            <a:r>
              <a:rPr lang="en-US" altLang="zh-CN" dirty="0">
                <a:solidFill>
                  <a:srgbClr val="FFFFFF"/>
                </a:solidFill>
              </a:rPr>
              <a:t>Deep LEARNING </a:t>
            </a:r>
            <a:br>
              <a:rPr lang="en-US" altLang="zh-CN" dirty="0">
                <a:solidFill>
                  <a:srgbClr val="FFFFFF"/>
                </a:solidFill>
              </a:rPr>
            </a:br>
            <a:r>
              <a:rPr lang="en-US" altLang="zh-CN" dirty="0">
                <a:solidFill>
                  <a:srgbClr val="FFFFFF"/>
                </a:solidFill>
              </a:rPr>
              <a:t>In a Nutshell</a:t>
            </a:r>
            <a:endParaRPr lang="en-US" altLang="zh-CN" dirty="0">
              <a:solidFill>
                <a:srgbClr val="FFFFFF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9F6641D-ADF3-40BD-9BA3-E740E77C88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09349" y="4779313"/>
            <a:ext cx="7501650" cy="514816"/>
          </a:xfrm>
        </p:spPr>
        <p:txBody>
          <a:bodyPr rtlCol="0" anchor="t">
            <a:normAutofit/>
          </a:bodyPr>
          <a:lstStyle/>
          <a:p>
            <a:pPr rtl="0"/>
            <a:r>
              <a:rPr lang="en-US" altLang="zh-CN" dirty="0">
                <a:solidFill>
                  <a:srgbClr val="FFFF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Stanley Zheng</a:t>
            </a:r>
            <a:endParaRPr lang="zh-CN" altLang="en-US" dirty="0">
              <a:solidFill>
                <a:srgbClr val="FFFFFF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cxnSp>
        <p:nvCxnSpPr>
          <p:cNvPr id="23" name="直接连接符​​(S) 22">
            <a:extLst>
              <a:ext uri="{FF2B5EF4-FFF2-40B4-BE49-F238E27FC236}">
                <a16:creationId xmlns:a16="http://schemas.microsoft.com/office/drawing/2014/main" id="{62F01714-1A39-4194-BD47-8A9960C599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09349" y="4666480"/>
            <a:ext cx="6832499" cy="0"/>
          </a:xfrm>
          <a:prstGeom prst="line">
            <a:avLst/>
          </a:prstGeom>
          <a:ln w="22225">
            <a:solidFill>
              <a:srgbClr val="4AC4E3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D2BAB86-DE61-5C15-75F3-F78F4BE1A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en-US" altLang="zh-CN" noProof="0" smtClean="0"/>
              <a:t>1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8062570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492684-A1AD-91AE-960F-D54484C57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Task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386D7ED-9153-CF9B-A7A1-2D5891F0AC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Classification</a:t>
            </a:r>
          </a:p>
          <a:p>
            <a:r>
              <a:rPr lang="en-US" altLang="zh-CN" dirty="0"/>
              <a:t>Input:</a:t>
            </a:r>
          </a:p>
          <a:p>
            <a:pPr lvl="1"/>
            <a:r>
              <a:rPr lang="en-US" altLang="zh-CN" dirty="0"/>
              <a:t>RGB: 3 x 224 x 224 (C x H x W)</a:t>
            </a:r>
          </a:p>
          <a:p>
            <a:r>
              <a:rPr lang="en-US" altLang="zh-CN" dirty="0"/>
              <a:t>Output: </a:t>
            </a:r>
          </a:p>
          <a:p>
            <a:pPr lvl="1"/>
            <a:r>
              <a:rPr lang="en-US" altLang="zh-CN" dirty="0"/>
              <a:t>One-hot encoding</a:t>
            </a:r>
          </a:p>
          <a:p>
            <a:pPr lvl="1"/>
            <a:r>
              <a:rPr lang="en-US" altLang="zh-CN" dirty="0"/>
              <a:t>Cat=[1, 0], Dog=[0, 1]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475AD9F-E19A-0960-17DC-60D60C5B9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altLang="zh-CN" smtClean="0"/>
              <a:pPr/>
              <a:t>10</a:t>
            </a:fld>
            <a:endParaRPr lang="zh-CN" altLang="en-US" dirty="0"/>
          </a:p>
        </p:txBody>
      </p:sp>
      <p:pic>
        <p:nvPicPr>
          <p:cNvPr id="6" name="图片 5" descr="猫的照片上写着字&#10;&#10;描述已自动生成">
            <a:extLst>
              <a:ext uri="{FF2B5EF4-FFF2-40B4-BE49-F238E27FC236}">
                <a16:creationId xmlns:a16="http://schemas.microsoft.com/office/drawing/2014/main" id="{36E6248D-D3C3-706D-4029-5321A66ED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9781" y="1399630"/>
            <a:ext cx="7221393" cy="4058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5590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6FF356-7A7E-4FD3-D1CF-CBB3650FDD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Implementation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3A685B7-F84A-1F3F-7D9C-A2276E7355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9720073" cy="4572000"/>
          </a:xfrm>
        </p:spPr>
        <p:txBody>
          <a:bodyPr>
            <a:normAutofit fontScale="92500" lnSpcReduction="10000"/>
          </a:bodyPr>
          <a:lstStyle/>
          <a:p>
            <a:r>
              <a:rPr lang="en-US" altLang="zh-CN" dirty="0"/>
              <a:t>MNIST Handwritten Digital Recognition</a:t>
            </a:r>
          </a:p>
          <a:p>
            <a:r>
              <a:rPr lang="en-US" altLang="zh-CN" dirty="0" err="1"/>
              <a:t>PyTorch</a:t>
            </a:r>
            <a:r>
              <a:rPr lang="en-US" altLang="zh-CN" dirty="0"/>
              <a:t> Implementation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Code: https://github.com/shelljane/dl_tutorial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48B3B27-941C-BBFE-D0A4-966F9FE94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altLang="zh-CN" smtClean="0"/>
              <a:pPr/>
              <a:t>11</a:t>
            </a:fld>
            <a:endParaRPr lang="zh-CN" altLang="en-US" dirty="0"/>
          </a:p>
        </p:txBody>
      </p:sp>
      <p:pic>
        <p:nvPicPr>
          <p:cNvPr id="6" name="图片 5" descr="文本&#10;&#10;描述已自动生成">
            <a:extLst>
              <a:ext uri="{FF2B5EF4-FFF2-40B4-BE49-F238E27FC236}">
                <a16:creationId xmlns:a16="http://schemas.microsoft.com/office/drawing/2014/main" id="{0490B7AF-3320-4853-6ED8-99BD99145A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2730" y="2182229"/>
            <a:ext cx="5454073" cy="409055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6098711-792C-A9B6-4603-395A8B3637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7676" y="3034430"/>
            <a:ext cx="4376488" cy="3343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0474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>
            <a:extLst>
              <a:ext uri="{FF2B5EF4-FFF2-40B4-BE49-F238E27FC236}">
                <a16:creationId xmlns:a16="http://schemas.microsoft.com/office/drawing/2014/main" id="{509A8F92-B161-0E71-050B-6D108F1CFE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4960137"/>
            <a:ext cx="8229600" cy="1463040"/>
          </a:xfrm>
        </p:spPr>
        <p:txBody>
          <a:bodyPr/>
          <a:lstStyle/>
          <a:p>
            <a:r>
              <a:rPr lang="en-US" altLang="zh-CN" dirty="0"/>
              <a:t>Thanks for Listening</a:t>
            </a:r>
            <a:endParaRPr lang="zh-CN" altLang="en-US" dirty="0"/>
          </a:p>
        </p:txBody>
      </p:sp>
      <p:sp>
        <p:nvSpPr>
          <p:cNvPr id="11" name="副标题 10">
            <a:extLst>
              <a:ext uri="{FF2B5EF4-FFF2-40B4-BE49-F238E27FC236}">
                <a16:creationId xmlns:a16="http://schemas.microsoft.com/office/drawing/2014/main" id="{3FC6209B-E321-0C00-4B07-22D2E8F41F3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altLang="zh-CN" sz="5000" dirty="0"/>
              <a:t>Q &amp; A</a:t>
            </a:r>
            <a:endParaRPr lang="zh-CN" altLang="en-US" sz="50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47CB7A9-D256-C073-33FE-B81C5512E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altLang="zh-CN" smtClean="0"/>
              <a:pPr/>
              <a:t>12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638901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F3AD02-F43C-F15C-96DB-E3E65A964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Motivation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7ED8E1D-2A39-E6C2-479A-1563598E0B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Artificial vs. Intelligence</a:t>
            </a:r>
            <a:endParaRPr lang="zh-CN" altLang="en-US" dirty="0"/>
          </a:p>
        </p:txBody>
      </p:sp>
      <p:pic>
        <p:nvPicPr>
          <p:cNvPr id="8" name="内容占位符 4">
            <a:extLst>
              <a:ext uri="{FF2B5EF4-FFF2-40B4-BE49-F238E27FC236}">
                <a16:creationId xmlns:a16="http://schemas.microsoft.com/office/drawing/2014/main" id="{B3AD1D6B-F974-1E3C-B222-4DBA16A96A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4654" y="1919658"/>
            <a:ext cx="5957455" cy="4756044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1F4C425A-D8BE-F85B-A5DB-AD7898F399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891" y="3174519"/>
            <a:ext cx="3461881" cy="3501183"/>
          </a:xfrm>
          <a:prstGeom prst="rect">
            <a:avLst/>
          </a:prstGeom>
        </p:spPr>
      </p:pic>
      <p:sp>
        <p:nvSpPr>
          <p:cNvPr id="11" name="灯片编号占位符 10">
            <a:extLst>
              <a:ext uri="{FF2B5EF4-FFF2-40B4-BE49-F238E27FC236}">
                <a16:creationId xmlns:a16="http://schemas.microsoft.com/office/drawing/2014/main" id="{55D1D206-857C-5151-D526-E6E07ABC25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en-US" altLang="zh-CN" noProof="0" smtClean="0"/>
              <a:t>2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1141088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B3A2BF-83FA-7398-601C-29C3D769E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Neuron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190385B-3D2F-1345-52BE-5AB84C2A38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altLang="zh-CN" smtClean="0"/>
              <a:pPr/>
              <a:t>3</a:t>
            </a:fld>
            <a:endParaRPr lang="zh-CN" altLang="en-US" dirty="0"/>
          </a:p>
        </p:txBody>
      </p:sp>
      <p:pic>
        <p:nvPicPr>
          <p:cNvPr id="13" name="内容占位符 12">
            <a:extLst>
              <a:ext uri="{FF2B5EF4-FFF2-40B4-BE49-F238E27FC236}">
                <a16:creationId xmlns:a16="http://schemas.microsoft.com/office/drawing/2014/main" id="{6D522889-C741-5E27-055F-D3EA8B5DB8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35782" y="3146402"/>
            <a:ext cx="6456218" cy="3244249"/>
          </a:xfrm>
        </p:spPr>
      </p:pic>
      <p:pic>
        <p:nvPicPr>
          <p:cNvPr id="9" name="内容占位符 5">
            <a:extLst>
              <a:ext uri="{FF2B5EF4-FFF2-40B4-BE49-F238E27FC236}">
                <a16:creationId xmlns:a16="http://schemas.microsoft.com/office/drawing/2014/main" id="{A60FCFF5-5238-FCC8-47F8-C2096457AB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2761806"/>
            <a:ext cx="5075459" cy="4096194"/>
          </a:xfrm>
          <a:prstGeom prst="rect">
            <a:avLst/>
          </a:prstGeom>
        </p:spPr>
      </p:pic>
      <p:sp>
        <p:nvSpPr>
          <p:cNvPr id="14" name="内容占位符 2">
            <a:extLst>
              <a:ext uri="{FF2B5EF4-FFF2-40B4-BE49-F238E27FC236}">
                <a16:creationId xmlns:a16="http://schemas.microsoft.com/office/drawing/2014/main" id="{04C5B54E-5E3E-EE8C-8D40-D80D2082131D}"/>
              </a:ext>
            </a:extLst>
          </p:cNvPr>
          <p:cNvSpPr txBox="1">
            <a:spLocks/>
          </p:cNvSpPr>
          <p:nvPr/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Weighted Sum +Activation Function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13113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EE64403-59D1-9D60-7553-91AF89CF1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Layer</a:t>
            </a:r>
            <a:endParaRPr lang="zh-CN" altLang="en-US" dirty="0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2EE1525D-9258-665D-439C-4198656735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3077"/>
          <a:stretch/>
        </p:blipFill>
        <p:spPr>
          <a:xfrm>
            <a:off x="6409646" y="1335024"/>
            <a:ext cx="5782354" cy="4634623"/>
          </a:xfr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B6428FF-0111-3B91-FD77-DACD88EE5C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altLang="zh-CN" smtClean="0"/>
              <a:pPr/>
              <a:t>4</a:t>
            </a:fld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CCE99AD-4488-5C79-03D7-A4A88B6E11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345" y="3513692"/>
            <a:ext cx="5840033" cy="1869077"/>
          </a:xfrm>
          <a:prstGeom prst="rect">
            <a:avLst/>
          </a:prstGeom>
        </p:spPr>
      </p:pic>
      <p:sp>
        <p:nvSpPr>
          <p:cNvPr id="9" name="内容占位符 2">
            <a:extLst>
              <a:ext uri="{FF2B5EF4-FFF2-40B4-BE49-F238E27FC236}">
                <a16:creationId xmlns:a16="http://schemas.microsoft.com/office/drawing/2014/main" id="{2A4EC7D3-4E2C-87DF-C79B-EF6B684B7A63}"/>
              </a:ext>
            </a:extLst>
          </p:cNvPr>
          <p:cNvSpPr txBox="1">
            <a:spLocks/>
          </p:cNvSpPr>
          <p:nvPr/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Fully Connected Layer (or linear layer)</a:t>
            </a:r>
          </a:p>
          <a:p>
            <a:r>
              <a:rPr lang="en-US" altLang="zh-CN" dirty="0"/>
              <a:t>Matrix Multiplication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987432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E64F4E-ACB1-2C3F-5BC3-E8B0B55A8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Layer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13E70D1-7280-E071-328B-EB6C0BBFC2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Convolutional Layer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84491E5-9D47-A720-88FD-3F52BFD2D0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altLang="zh-CN" smtClean="0"/>
              <a:pPr/>
              <a:t>5</a:t>
            </a:fld>
            <a:endParaRPr lang="zh-CN" altLang="en-US" dirty="0"/>
          </a:p>
        </p:txBody>
      </p:sp>
      <p:pic>
        <p:nvPicPr>
          <p:cNvPr id="1028" name="Picture 4" descr="Convolutional Neural Networks - Basics · Machine Learning Notebook">
            <a:extLst>
              <a:ext uri="{FF2B5EF4-FFF2-40B4-BE49-F238E27FC236}">
                <a16:creationId xmlns:a16="http://schemas.microsoft.com/office/drawing/2014/main" id="{6FA13A7E-3302-8A4D-0F2B-9E869764B1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084832"/>
            <a:ext cx="5172075" cy="518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reating a Vectorized Convolution layer in NumPy – Cameron White – Software  Engineer">
            <a:extLst>
              <a:ext uri="{FF2B5EF4-FFF2-40B4-BE49-F238E27FC236}">
                <a16:creationId xmlns:a16="http://schemas.microsoft.com/office/drawing/2014/main" id="{AB3EB573-A6A5-C496-2C24-48A823B33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6561" y="437434"/>
            <a:ext cx="5337605" cy="4973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02964AAB-3457-C262-BD76-08803B430202}"/>
              </a:ext>
            </a:extLst>
          </p:cNvPr>
          <p:cNvSpPr txBox="1"/>
          <p:nvPr/>
        </p:nvSpPr>
        <p:spPr>
          <a:xfrm>
            <a:off x="5985164" y="5634182"/>
            <a:ext cx="53016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Input size:    [Ci, Hi, Wi]</a:t>
            </a:r>
          </a:p>
          <a:p>
            <a:r>
              <a:rPr lang="en-US" altLang="zh-CN" dirty="0"/>
              <a:t>Output size: [Co, Ho, Wo]</a:t>
            </a:r>
          </a:p>
          <a:p>
            <a:r>
              <a:rPr lang="en-US" altLang="zh-CN" dirty="0"/>
              <a:t>Kernel size:  [K, K, Ci, Co]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570C85F-2AFA-EDB6-5DC3-B86A433F5236}"/>
              </a:ext>
            </a:extLst>
          </p:cNvPr>
          <p:cNvSpPr txBox="1"/>
          <p:nvPr/>
        </p:nvSpPr>
        <p:spPr>
          <a:xfrm>
            <a:off x="7028873" y="4737731"/>
            <a:ext cx="4991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Wi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6EA1EAC-A3B8-2DE3-C10E-D2E44EF34628}"/>
              </a:ext>
            </a:extLst>
          </p:cNvPr>
          <p:cNvSpPr txBox="1"/>
          <p:nvPr/>
        </p:nvSpPr>
        <p:spPr>
          <a:xfrm>
            <a:off x="5574025" y="3188732"/>
            <a:ext cx="465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Hi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6AB4CB8-F7D6-B5ED-1903-68A5BAD4A446}"/>
              </a:ext>
            </a:extLst>
          </p:cNvPr>
          <p:cNvSpPr txBox="1"/>
          <p:nvPr/>
        </p:nvSpPr>
        <p:spPr>
          <a:xfrm>
            <a:off x="11012033" y="3004066"/>
            <a:ext cx="387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215BD16-706C-1E28-AE5A-222A68B367C5}"/>
              </a:ext>
            </a:extLst>
          </p:cNvPr>
          <p:cNvSpPr txBox="1"/>
          <p:nvPr/>
        </p:nvSpPr>
        <p:spPr>
          <a:xfrm>
            <a:off x="7195127" y="2850503"/>
            <a:ext cx="387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K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E95252D-51A6-8AFA-413C-9BBDC9E440A4}"/>
              </a:ext>
            </a:extLst>
          </p:cNvPr>
          <p:cNvSpPr txBox="1"/>
          <p:nvPr/>
        </p:nvSpPr>
        <p:spPr>
          <a:xfrm>
            <a:off x="7356477" y="141285"/>
            <a:ext cx="387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Ci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8A5338A-8EC4-88E9-89BD-6F2950EEA4A8}"/>
              </a:ext>
            </a:extLst>
          </p:cNvPr>
          <p:cNvSpPr txBox="1"/>
          <p:nvPr/>
        </p:nvSpPr>
        <p:spPr>
          <a:xfrm>
            <a:off x="7140143" y="2123009"/>
            <a:ext cx="387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Ci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EF21B29D-8666-0DE0-FCF8-E007D61FAD14}"/>
              </a:ext>
            </a:extLst>
          </p:cNvPr>
          <p:cNvSpPr txBox="1"/>
          <p:nvPr/>
        </p:nvSpPr>
        <p:spPr>
          <a:xfrm>
            <a:off x="10356273" y="1542095"/>
            <a:ext cx="481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Co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E8B1AA4-69A5-C780-74FB-8B9B029FB05A}"/>
              </a:ext>
            </a:extLst>
          </p:cNvPr>
          <p:cNvSpPr txBox="1"/>
          <p:nvPr/>
        </p:nvSpPr>
        <p:spPr>
          <a:xfrm>
            <a:off x="10263140" y="2431965"/>
            <a:ext cx="481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Co</a:t>
            </a:r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15EFF176-64D5-74BC-4505-176E5EAF84DE}"/>
              </a:ext>
            </a:extLst>
          </p:cNvPr>
          <p:cNvSpPr txBox="1"/>
          <p:nvPr/>
        </p:nvSpPr>
        <p:spPr>
          <a:xfrm>
            <a:off x="10989733" y="3645470"/>
            <a:ext cx="564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Wo</a:t>
            </a:r>
            <a:endParaRPr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77941245-678A-E93F-5E73-F38A022C521B}"/>
              </a:ext>
            </a:extLst>
          </p:cNvPr>
          <p:cNvSpPr txBox="1"/>
          <p:nvPr/>
        </p:nvSpPr>
        <p:spPr>
          <a:xfrm>
            <a:off x="11322050" y="2561728"/>
            <a:ext cx="465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Ho</a:t>
            </a:r>
            <a:endParaRPr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BBDE7C63-B5C0-F791-F865-2FF3D26D7617}"/>
              </a:ext>
            </a:extLst>
          </p:cNvPr>
          <p:cNvSpPr txBox="1"/>
          <p:nvPr/>
        </p:nvSpPr>
        <p:spPr>
          <a:xfrm>
            <a:off x="11092872" y="2746394"/>
            <a:ext cx="387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052257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3E1A31-40BC-44A3-11BB-05AE97DB59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Layer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7E25D98-CDCE-C71E-B7AD-25991C35DE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Max Pooling Layer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F56EB2E-8006-B7D1-5857-054DC72CD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altLang="zh-CN" smtClean="0"/>
              <a:pPr/>
              <a:t>6</a:t>
            </a:fld>
            <a:endParaRPr lang="zh-CN" altLang="en-US" dirty="0"/>
          </a:p>
        </p:txBody>
      </p:sp>
      <p:pic>
        <p:nvPicPr>
          <p:cNvPr id="2050" name="Picture 2" descr="Max Pooling Explained | Papers With Code">
            <a:extLst>
              <a:ext uri="{FF2B5EF4-FFF2-40B4-BE49-F238E27FC236}">
                <a16:creationId xmlns:a16="http://schemas.microsoft.com/office/drawing/2014/main" id="{7F8B9C6D-BF6E-5E87-3F5D-FCA7587748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3970" y="3632200"/>
            <a:ext cx="4756728" cy="1985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Max-pooling / Pooling - Computer Science Wiki">
            <a:extLst>
              <a:ext uri="{FF2B5EF4-FFF2-40B4-BE49-F238E27FC236}">
                <a16:creationId xmlns:a16="http://schemas.microsoft.com/office/drawing/2014/main" id="{092D8C97-D189-5F18-D5AC-F129998477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338" y="2795559"/>
            <a:ext cx="6038850" cy="397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92873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A8B320C-4832-F16D-DE9E-E414A0E39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Network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F682126-1EA3-E34D-0E67-54340A0DD3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A Typical Flow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9F1558A-68C8-5A35-126C-ACBB7387E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altLang="zh-CN" smtClean="0"/>
              <a:pPr/>
              <a:t>7</a:t>
            </a:fld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160C3294-8DBE-A91C-940F-D1AFF6519B9B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20036" y="2151891"/>
            <a:ext cx="8324569" cy="4455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2662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09FEF3-047B-A803-E8FE-92BCF1EBAE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Loss Function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1E2E887-5762-F2B2-01C1-A7A0C2F6D1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9" y="2286000"/>
            <a:ext cx="5283710" cy="4023360"/>
          </a:xfrm>
        </p:spPr>
        <p:txBody>
          <a:bodyPr/>
          <a:lstStyle/>
          <a:p>
            <a:r>
              <a:rPr lang="en-US" altLang="zh-CN" dirty="0" err="1"/>
              <a:t>Softmax</a:t>
            </a:r>
            <a:endParaRPr lang="en-US" altLang="zh-CN" dirty="0"/>
          </a:p>
          <a:p>
            <a:pPr lvl="1"/>
            <a:r>
              <a:rPr lang="en-US" altLang="zh-CN" dirty="0"/>
              <a:t>Output =&gt; Probabilities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D42A9B1-26DA-B2E1-FD38-8B36903BD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altLang="zh-CN" smtClean="0"/>
              <a:pPr/>
              <a:t>8</a:t>
            </a:fld>
            <a:endParaRPr lang="zh-CN" altLang="en-US" dirty="0"/>
          </a:p>
        </p:txBody>
      </p:sp>
      <p:pic>
        <p:nvPicPr>
          <p:cNvPr id="8" name="图片 7" descr="图示&#10;&#10;描述已自动生成">
            <a:extLst>
              <a:ext uri="{FF2B5EF4-FFF2-40B4-BE49-F238E27FC236}">
                <a16:creationId xmlns:a16="http://schemas.microsoft.com/office/drawing/2014/main" id="{1DBF35B4-45D4-83D5-0904-2428B700EB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564" y="3274783"/>
            <a:ext cx="5689600" cy="2996771"/>
          </a:xfrm>
          <a:prstGeom prst="rect">
            <a:avLst/>
          </a:prstGeom>
        </p:spPr>
      </p:pic>
      <p:pic>
        <p:nvPicPr>
          <p:cNvPr id="10" name="图片 9" descr="图片包含 文本&#10;&#10;描述已自动生成">
            <a:extLst>
              <a:ext uri="{FF2B5EF4-FFF2-40B4-BE49-F238E27FC236}">
                <a16:creationId xmlns:a16="http://schemas.microsoft.com/office/drawing/2014/main" id="{ADA1EDB3-D1BF-E169-6232-AB07FBDE40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3728" y="3429000"/>
            <a:ext cx="4762500" cy="1981200"/>
          </a:xfrm>
          <a:prstGeom prst="rect">
            <a:avLst/>
          </a:prstGeom>
        </p:spPr>
      </p:pic>
      <p:sp>
        <p:nvSpPr>
          <p:cNvPr id="11" name="内容占位符 2">
            <a:extLst>
              <a:ext uri="{FF2B5EF4-FFF2-40B4-BE49-F238E27FC236}">
                <a16:creationId xmlns:a16="http://schemas.microsoft.com/office/drawing/2014/main" id="{B3B55329-DEB3-E113-8B56-349F06CE2032}"/>
              </a:ext>
            </a:extLst>
          </p:cNvPr>
          <p:cNvSpPr txBox="1">
            <a:spLocks/>
          </p:cNvSpPr>
          <p:nvPr/>
        </p:nvSpPr>
        <p:spPr>
          <a:xfrm>
            <a:off x="6192518" y="2286000"/>
            <a:ext cx="5283710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Cross Entropy</a:t>
            </a:r>
          </a:p>
          <a:p>
            <a:pPr lvl="1"/>
            <a:r>
              <a:rPr lang="en-US" altLang="zh-CN" dirty="0"/>
              <a:t>Comparing </a:t>
            </a:r>
            <a:r>
              <a:rPr lang="en-US" altLang="zh-CN" b="1" dirty="0"/>
              <a:t>labels</a:t>
            </a:r>
            <a:r>
              <a:rPr lang="en-US" altLang="zh-CN" dirty="0"/>
              <a:t> and </a:t>
            </a:r>
            <a:r>
              <a:rPr lang="en-US" altLang="zh-CN" b="1" dirty="0"/>
              <a:t>predictions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24365999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AE6B1D-1F04-E420-0B7F-B397D16CC3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Training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9BAAFB6-671A-C5C6-3B0C-4848E04F71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Gradient Descent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0203231-BD6F-CC36-7C16-7C4F87A498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altLang="zh-CN" smtClean="0"/>
              <a:pPr/>
              <a:t>9</a:t>
            </a:fld>
            <a:endParaRPr lang="zh-CN" altLang="en-US" dirty="0"/>
          </a:p>
        </p:txBody>
      </p:sp>
      <p:pic>
        <p:nvPicPr>
          <p:cNvPr id="6" name="图片 5" descr="图表, 表面图&#10;&#10;描述已自动生成">
            <a:extLst>
              <a:ext uri="{FF2B5EF4-FFF2-40B4-BE49-F238E27FC236}">
                <a16:creationId xmlns:a16="http://schemas.microsoft.com/office/drawing/2014/main" id="{9B19938B-981F-8C6D-CA78-B22631960B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7521" y="3083454"/>
            <a:ext cx="3836643" cy="2557762"/>
          </a:xfrm>
          <a:prstGeom prst="rect">
            <a:avLst/>
          </a:prstGeom>
        </p:spPr>
      </p:pic>
      <p:pic>
        <p:nvPicPr>
          <p:cNvPr id="8" name="图片 7" descr="图示&#10;&#10;描述已自动生成">
            <a:extLst>
              <a:ext uri="{FF2B5EF4-FFF2-40B4-BE49-F238E27FC236}">
                <a16:creationId xmlns:a16="http://schemas.microsoft.com/office/drawing/2014/main" id="{8884AE3B-6D78-2674-94FD-78D546B7F2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055" y="2953440"/>
            <a:ext cx="7454742" cy="318069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BAB09B13-5F3A-2462-961E-4002137F4F09}"/>
              </a:ext>
            </a:extLst>
          </p:cNvPr>
          <p:cNvSpPr txBox="1"/>
          <p:nvPr/>
        </p:nvSpPr>
        <p:spPr>
          <a:xfrm>
            <a:off x="5292436" y="3749964"/>
            <a:ext cx="563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accent1"/>
                </a:solidFill>
              </a:rPr>
              <a:t>loss</a:t>
            </a:r>
            <a:endParaRPr lang="zh-CN" altLang="en-US" b="1" dirty="0">
              <a:solidFill>
                <a:schemeClr val="accent1"/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A7C7D17-F4A4-A6DC-E201-5678255A61CB}"/>
              </a:ext>
            </a:extLst>
          </p:cNvPr>
          <p:cNvSpPr txBox="1"/>
          <p:nvPr/>
        </p:nvSpPr>
        <p:spPr>
          <a:xfrm>
            <a:off x="4022435" y="4362335"/>
            <a:ext cx="18334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accent1"/>
                </a:solidFill>
              </a:rPr>
              <a:t>gradient descent</a:t>
            </a:r>
            <a:endParaRPr lang="zh-CN" altLang="en-US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588056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积分​​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4079_TF22378848.potx" id="{F62FB227-606A-4DCF-9454-C7C2A6DCEDA3}" vid="{FF5F72B6-EF16-44B6-9476-2E94BA64039B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88A2F88-55C5-4ED1-9541-807C65424763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4F44C90D-2A62-4985-9618-3460247437B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61EAB5F-88FC-4FAE-AE3C-037A3C365EB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整体设计</Template>
  <TotalTime>183</TotalTime>
  <Words>175</Words>
  <Application>Microsoft Office PowerPoint</Application>
  <PresentationFormat>宽屏</PresentationFormat>
  <Paragraphs>72</Paragraphs>
  <Slides>12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17" baseType="lpstr">
      <vt:lpstr>Microsoft YaHei UI</vt:lpstr>
      <vt:lpstr>Arial</vt:lpstr>
      <vt:lpstr>Tw Cen MT</vt:lpstr>
      <vt:lpstr>Wingdings 3</vt:lpstr>
      <vt:lpstr>积分​​</vt:lpstr>
      <vt:lpstr>Deep LEARNING  In a Nutshell</vt:lpstr>
      <vt:lpstr>Motivation</vt:lpstr>
      <vt:lpstr>Neuron</vt:lpstr>
      <vt:lpstr>Layer</vt:lpstr>
      <vt:lpstr>Layer</vt:lpstr>
      <vt:lpstr>Layer</vt:lpstr>
      <vt:lpstr>Network</vt:lpstr>
      <vt:lpstr>Loss Function</vt:lpstr>
      <vt:lpstr>Training</vt:lpstr>
      <vt:lpstr>Task</vt:lpstr>
      <vt:lpstr>Implementation</vt:lpstr>
      <vt:lpstr>Thanks for Listening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标题 Lorem Ipsum</dc:title>
  <dc:creator>ZHENG, Su</dc:creator>
  <cp:lastModifiedBy>ZHENG, Su</cp:lastModifiedBy>
  <cp:revision>59</cp:revision>
  <dcterms:created xsi:type="dcterms:W3CDTF">2023-07-24T02:49:28Z</dcterms:created>
  <dcterms:modified xsi:type="dcterms:W3CDTF">2023-07-24T05:53:16Z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